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7" r:id="rId2"/>
    <p:sldId id="264" r:id="rId3"/>
    <p:sldId id="265" r:id="rId4"/>
    <p:sldId id="266" r:id="rId5"/>
    <p:sldId id="268" r:id="rId6"/>
    <p:sldId id="267" r:id="rId7"/>
    <p:sldId id="269" r:id="rId8"/>
  </p:sldIdLst>
  <p:sldSz cx="9144000" cy="5143500" type="screen16x9"/>
  <p:notesSz cx="6858000" cy="9144000"/>
  <p:embeddedFontLst>
    <p:embeddedFont>
      <p:font typeface="Lato" panose="020F0502020204030203" pitchFamily="34" charset="77"/>
      <p:regular r:id="rId10"/>
      <p:bold r:id="rId11"/>
      <p:italic r:id="rId12"/>
      <p:boldItalic r:id="rId13"/>
    </p:embeddedFont>
    <p:embeddedFont>
      <p:font typeface="Lato Black" panose="020F0502020204030203" pitchFamily="34" charset="77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4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94637"/>
  </p:normalViewPr>
  <p:slideViewPr>
    <p:cSldViewPr snapToGrid="0">
      <p:cViewPr varScale="1">
        <p:scale>
          <a:sx n="138" d="100"/>
          <a:sy n="138" d="100"/>
        </p:scale>
        <p:origin x="78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3125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/>
              <a:t>=yNiBL8Jok4s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747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=uf0uKmKwnKs</a:t>
            </a:r>
          </a:p>
        </p:txBody>
      </p:sp>
    </p:spTree>
    <p:extLst>
      <p:ext uri="{BB962C8B-B14F-4D97-AF65-F5344CB8AC3E}">
        <p14:creationId xmlns:p14="http://schemas.microsoft.com/office/powerpoint/2010/main" val="4279409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drive.google.com</a:t>
            </a:r>
            <a:r>
              <a:rPr lang="en-US" dirty="0"/>
              <a:t>/file/d/1DZGpwRoQSJUzVs6drvGGuxnJ6Jq9P9ze/</a:t>
            </a:r>
            <a:r>
              <a:rPr lang="en-US" dirty="0" err="1"/>
              <a:t>view?usp</a:t>
            </a:r>
            <a:r>
              <a:rPr lang="en-US" dirty="0"/>
              <a:t>=sharing</a:t>
            </a:r>
          </a:p>
        </p:txBody>
      </p:sp>
    </p:spTree>
    <p:extLst>
      <p:ext uri="{BB962C8B-B14F-4D97-AF65-F5344CB8AC3E}">
        <p14:creationId xmlns:p14="http://schemas.microsoft.com/office/powerpoint/2010/main" val="2374605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drive.google.com</a:t>
            </a:r>
            <a:r>
              <a:rPr lang="en-US" dirty="0"/>
              <a:t>/file/d/1Q-rVxU_MlrMxgmDJtgOJzzRAgQk_OZO4/</a:t>
            </a:r>
            <a:r>
              <a:rPr lang="en-US" dirty="0" err="1"/>
              <a:t>view?usp</a:t>
            </a:r>
            <a:r>
              <a:rPr lang="en-US"/>
              <a:t>=sharing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832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drive.google.com</a:t>
            </a:r>
            <a:r>
              <a:rPr lang="en-US" dirty="0"/>
              <a:t>/file/d/1iodUF3stn208LXoN8g5Mj71Yo5VKlxtb/</a:t>
            </a:r>
            <a:r>
              <a:rPr lang="en-US" dirty="0" err="1"/>
              <a:t>view?usp</a:t>
            </a:r>
            <a:r>
              <a:rPr lang="en-US" dirty="0"/>
              <a:t>=sharing</a:t>
            </a:r>
          </a:p>
        </p:txBody>
      </p:sp>
    </p:spTree>
    <p:extLst>
      <p:ext uri="{BB962C8B-B14F-4D97-AF65-F5344CB8AC3E}">
        <p14:creationId xmlns:p14="http://schemas.microsoft.com/office/powerpoint/2010/main" val="3057044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Theme songs https://</a:t>
            </a:r>
            <a:r>
              <a:rPr lang="en-US" dirty="0" err="1"/>
              <a:t>www.bbc.co.uk</a:t>
            </a:r>
            <a:r>
              <a:rPr lang="en-US" dirty="0"/>
              <a:t>/</a:t>
            </a:r>
            <a:r>
              <a:rPr lang="en-US" dirty="0" err="1"/>
              <a:t>cbeebies</a:t>
            </a:r>
            <a:r>
              <a:rPr lang="en-US" dirty="0"/>
              <a:t>/watch/playlist-</a:t>
            </a:r>
            <a:r>
              <a:rPr lang="en-US" dirty="0" err="1"/>
              <a:t>cbeebies</a:t>
            </a:r>
            <a:r>
              <a:rPr lang="en-US" dirty="0"/>
              <a:t>-theme-songs-collection</a:t>
            </a:r>
          </a:p>
          <a:p>
            <a:r>
              <a:rPr lang="en-US" dirty="0"/>
              <a:t>Crotchet rest tracing https://</a:t>
            </a:r>
            <a:r>
              <a:rPr lang="en-US" dirty="0" err="1"/>
              <a:t>drive.google.com</a:t>
            </a:r>
            <a:r>
              <a:rPr lang="en-US" dirty="0"/>
              <a:t>/file/d/1dK89th1rV4i12xaCaDoUON3rPXv6d-wS/</a:t>
            </a:r>
            <a:r>
              <a:rPr lang="en-US" dirty="0" err="1"/>
              <a:t>view?usp</a:t>
            </a:r>
            <a:r>
              <a:rPr lang="en-US" dirty="0"/>
              <a:t>=sharing</a:t>
            </a:r>
          </a:p>
        </p:txBody>
      </p:sp>
    </p:spTree>
    <p:extLst>
      <p:ext uri="{BB962C8B-B14F-4D97-AF65-F5344CB8AC3E}">
        <p14:creationId xmlns:p14="http://schemas.microsoft.com/office/powerpoint/2010/main" val="1832808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DEE5E5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63F70"/>
              </a:buClr>
              <a:buSzPts val="5000"/>
              <a:buFont typeface="Lato Black"/>
              <a:buNone/>
              <a:defRPr sz="5000">
                <a:solidFill>
                  <a:srgbClr val="063F70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9500"/>
              </a:buClr>
              <a:buSzPts val="2800"/>
              <a:buFont typeface="Lato"/>
              <a:buNone/>
              <a:defRPr sz="2800" b="1" i="1">
                <a:solidFill>
                  <a:srgbClr val="E595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39725" algn="ctr">
              <a:spcBef>
                <a:spcPts val="1000"/>
              </a:spcBef>
              <a:spcAft>
                <a:spcPts val="0"/>
              </a:spcAft>
              <a:buSzPts val="1750"/>
              <a:buChar char="○"/>
              <a:defRPr/>
            </a:lvl2pPr>
            <a:lvl3pPr marL="1371600" lvl="2" indent="-323850" algn="ctr"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ctr">
              <a:spcBef>
                <a:spcPts val="10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ctr">
              <a:spcBef>
                <a:spcPts val="10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ctr"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ctr">
              <a:spcBef>
                <a:spcPts val="10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ctr">
              <a:spcBef>
                <a:spcPts val="10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ctr">
              <a:spcBef>
                <a:spcPts val="1000"/>
              </a:spcBef>
              <a:spcAft>
                <a:spcPts val="10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39725">
              <a:spcBef>
                <a:spcPts val="1000"/>
              </a:spcBef>
              <a:spcAft>
                <a:spcPts val="0"/>
              </a:spcAft>
              <a:buSzPts val="1750"/>
              <a:buChar char="○"/>
              <a:defRPr/>
            </a:lvl2pPr>
            <a:lvl3pPr marL="1371600" lvl="2" indent="-323850"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10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10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10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10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1000"/>
              </a:spcBef>
              <a:spcAft>
                <a:spcPts val="10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9500"/>
              </a:buClr>
              <a:buSzPts val="2500"/>
              <a:buNone/>
              <a:defRPr sz="2500" b="1" i="1">
                <a:solidFill>
                  <a:srgbClr val="E595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39725">
              <a:spcBef>
                <a:spcPts val="1000"/>
              </a:spcBef>
              <a:spcAft>
                <a:spcPts val="0"/>
              </a:spcAft>
              <a:buSzPts val="1750"/>
              <a:buChar char="○"/>
              <a:defRPr/>
            </a:lvl2pPr>
            <a:lvl3pPr marL="1371600" lvl="2" indent="-323850"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10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10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10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10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1000"/>
              </a:spcBef>
              <a:spcAft>
                <a:spcPts val="10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1191450" y="4230575"/>
            <a:ext cx="51189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DEE5E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60000" y="4140000"/>
            <a:ext cx="719999" cy="12655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63F70"/>
              </a:buClr>
              <a:buSzPts val="2500"/>
              <a:buFont typeface="Lato Black"/>
              <a:buNone/>
              <a:defRPr sz="2500">
                <a:solidFill>
                  <a:srgbClr val="063F70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2342"/>
              </a:buClr>
              <a:buSzPts val="2000"/>
              <a:buFont typeface="Lato"/>
              <a:buChar char="●"/>
              <a:defRPr sz="2000">
                <a:solidFill>
                  <a:srgbClr val="0A234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9725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2342"/>
              </a:buClr>
              <a:buSzPts val="1750"/>
              <a:buFont typeface="Lato"/>
              <a:buChar char="○"/>
              <a:defRPr sz="1750">
                <a:solidFill>
                  <a:srgbClr val="0A234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2385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2342"/>
              </a:buClr>
              <a:buSzPts val="1500"/>
              <a:buFont typeface="Lato"/>
              <a:buChar char="■"/>
              <a:defRPr sz="1500">
                <a:solidFill>
                  <a:srgbClr val="0A234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2385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2342"/>
              </a:buClr>
              <a:buSzPts val="1500"/>
              <a:buFont typeface="Lato"/>
              <a:buChar char="●"/>
              <a:defRPr sz="1500">
                <a:solidFill>
                  <a:srgbClr val="0A234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2385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2342"/>
              </a:buClr>
              <a:buSzPts val="1500"/>
              <a:buFont typeface="Lato"/>
              <a:buChar char="○"/>
              <a:defRPr sz="1500">
                <a:solidFill>
                  <a:srgbClr val="0A234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2385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2342"/>
              </a:buClr>
              <a:buSzPts val="1500"/>
              <a:buFont typeface="Lato"/>
              <a:buChar char="■"/>
              <a:defRPr sz="1500">
                <a:solidFill>
                  <a:srgbClr val="0A234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2385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2342"/>
              </a:buClr>
              <a:buSzPts val="1500"/>
              <a:buFont typeface="Lato"/>
              <a:buChar char="●"/>
              <a:defRPr sz="1500">
                <a:solidFill>
                  <a:srgbClr val="0A234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2385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2342"/>
              </a:buClr>
              <a:buSzPts val="1500"/>
              <a:buFont typeface="Lato"/>
              <a:buChar char="○"/>
              <a:defRPr sz="1500">
                <a:solidFill>
                  <a:srgbClr val="0A234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2385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>
                <a:srgbClr val="0A2342"/>
              </a:buClr>
              <a:buSzPts val="1500"/>
              <a:buFont typeface="Lato"/>
              <a:buChar char="■"/>
              <a:defRPr sz="1500">
                <a:solidFill>
                  <a:srgbClr val="0A234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rgbClr val="4C5F6B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rgbClr val="4C5F6B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rgbClr val="4C5F6B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rgbClr val="4C5F6B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rgbClr val="4C5F6B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rgbClr val="4C5F6B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rgbClr val="4C5F6B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rgbClr val="4C5F6B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rgbClr val="4C5F6B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786800" y="4238775"/>
            <a:ext cx="998999" cy="540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lickr.com/photos/87251943@N05/799150190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NiBL8Jok4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f0uKmKwnK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UzPw7qhMl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drive.google.com/file/d/1DZGpwRoQSJUzVs6drvGGuxnJ6Jq9P9ze/view?usp=shari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rive.google.com/file/d/1Q-rVxU_MlrMxgmDJtgOJzzRAgQk_OZO4/view?usp=sharing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rive.google.com/file/d/1iodUF3stn208LXoN8g5Mj71Yo5VKlxtb/view?usp=sharing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cbeebies/watch/playlist-cbeebies-theme-songs-collectio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rive.google.com/file/d/1dK89th1rV4i12xaCaDoUON3rPXv6d-wS/view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0" y="2567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 dirty="0">
                <a:solidFill>
                  <a:srgbClr val="063F70"/>
                </a:solidFill>
                <a:latin typeface="Lato Black"/>
                <a:ea typeface="Lato Black"/>
                <a:cs typeface="Lato Black"/>
                <a:sym typeface="Lato Black"/>
              </a:rPr>
              <a:t>Elements of Music </a:t>
            </a:r>
            <a:br>
              <a:rPr lang="en-GB" sz="5000" dirty="0">
                <a:solidFill>
                  <a:srgbClr val="063F70"/>
                </a:solidFill>
                <a:latin typeface="Lato Black"/>
                <a:ea typeface="Lato Black"/>
                <a:cs typeface="Lato Black"/>
                <a:sym typeface="Lato Black"/>
              </a:rPr>
            </a:br>
            <a:r>
              <a:rPr lang="en-GB" sz="5000" dirty="0">
                <a:solidFill>
                  <a:srgbClr val="063F70"/>
                </a:solidFill>
                <a:latin typeface="Lato Black"/>
                <a:ea typeface="Lato Black"/>
                <a:cs typeface="Lato Black"/>
                <a:sym typeface="Lato Black"/>
              </a:rPr>
              <a:t>World Tour </a:t>
            </a:r>
            <a:endParaRPr sz="5000" dirty="0">
              <a:solidFill>
                <a:srgbClr val="063F7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11700" y="2249546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 i="1" dirty="0">
                <a:solidFill>
                  <a:srgbClr val="E59500"/>
                </a:solidFill>
                <a:latin typeface="Lato"/>
                <a:ea typeface="Lato"/>
                <a:cs typeface="Lato"/>
                <a:sym typeface="Lato"/>
              </a:rPr>
              <a:t>Key Stage 1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dirty="0"/>
              <a:t>Week 2 – Second stop Antarctica</a:t>
            </a:r>
            <a:endParaRPr sz="2500" b="1" i="1" dirty="0">
              <a:solidFill>
                <a:srgbClr val="E595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" name="Picture 4" descr="A picture containing light&#10;&#10;Description automatically generated">
            <a:extLst>
              <a:ext uri="{FF2B5EF4-FFF2-40B4-BE49-F238E27FC236}">
                <a16:creationId xmlns:a16="http://schemas.microsoft.com/office/drawing/2014/main" id="{F0D59869-E52D-0148-BB6A-35A600746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90292" y="3204002"/>
            <a:ext cx="2763416" cy="172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04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50FC-65F5-904B-8E54-B9283413B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Music of the Week – Frozen Planet TV Advert</a:t>
            </a:r>
            <a:br>
              <a:rPr lang="en-US" dirty="0"/>
            </a:br>
            <a:r>
              <a:rPr lang="en-US" i="1" dirty="0"/>
              <a:t>Heart of Courage </a:t>
            </a:r>
            <a:r>
              <a:rPr lang="en-US" dirty="0"/>
              <a:t>Composed by Two Steps from Hell</a:t>
            </a:r>
            <a:br>
              <a:rPr lang="en-US" dirty="0"/>
            </a:br>
            <a:endParaRPr lang="en-US" dirty="0"/>
          </a:p>
        </p:txBody>
      </p:sp>
      <p:sp>
        <p:nvSpPr>
          <p:cNvPr id="7" name="Terminator 6">
            <a:hlinkClick r:id="rId3"/>
            <a:extLst>
              <a:ext uri="{FF2B5EF4-FFF2-40B4-BE49-F238E27FC236}">
                <a16:creationId xmlns:a16="http://schemas.microsoft.com/office/drawing/2014/main" id="{657DA584-6F2A-5347-9989-B8A347761B48}"/>
              </a:ext>
            </a:extLst>
          </p:cNvPr>
          <p:cNvSpPr/>
          <p:nvPr/>
        </p:nvSpPr>
        <p:spPr>
          <a:xfrm>
            <a:off x="3657598" y="1515628"/>
            <a:ext cx="1828800" cy="595423"/>
          </a:xfrm>
          <a:prstGeom prst="flowChartTermina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Click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346FBC-F1DA-1F46-9B48-9CCD9729B1DF}"/>
              </a:ext>
            </a:extLst>
          </p:cNvPr>
          <p:cNvSpPr txBox="1"/>
          <p:nvPr/>
        </p:nvSpPr>
        <p:spPr>
          <a:xfrm>
            <a:off x="1020724" y="2381210"/>
            <a:ext cx="71025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002060"/>
                </a:solidFill>
                <a:latin typeface="Lato" panose="020F0502020204030203" pitchFamily="34" charset="77"/>
              </a:rPr>
              <a:t>Questions to discuss while you watch the video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002060"/>
                </a:solidFill>
                <a:latin typeface="Lato" panose="020F0502020204030203" pitchFamily="34" charset="77"/>
              </a:rPr>
              <a:t>1 Is this music LOUD or QUIET or both?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002060"/>
                </a:solidFill>
                <a:latin typeface="Lato" panose="020F0502020204030203" pitchFamily="34" charset="77"/>
              </a:rPr>
              <a:t>2 How does this music make you feel?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002060"/>
                </a:solidFill>
                <a:latin typeface="Lato" panose="020F0502020204030203" pitchFamily="34" charset="77"/>
              </a:rPr>
              <a:t>3 What animals can you spot?</a:t>
            </a:r>
          </a:p>
          <a:p>
            <a:endParaRPr lang="en-US" sz="1800" i="1" dirty="0">
              <a:solidFill>
                <a:srgbClr val="002060"/>
              </a:solidFill>
              <a:latin typeface="Lato" panose="020F0502020204030203" pitchFamily="34" charset="77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8E0E2A-54FF-9241-B515-B7C49C836271}"/>
              </a:ext>
            </a:extLst>
          </p:cNvPr>
          <p:cNvSpPr txBox="1">
            <a:spLocks/>
          </p:cNvSpPr>
          <p:nvPr/>
        </p:nvSpPr>
        <p:spPr>
          <a:xfrm>
            <a:off x="775856" y="1515628"/>
            <a:ext cx="246428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F70"/>
              </a:buClr>
              <a:buSzPts val="2500"/>
              <a:buFont typeface="Lato Black"/>
              <a:buNone/>
              <a:defRPr sz="2500" b="0" i="0" u="none" strike="noStrike" cap="none">
                <a:solidFill>
                  <a:srgbClr val="063F70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Watch &amp; Listen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940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9DE30-B80E-5B4B-B2DA-B47E388E4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 – Penguin Action Song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C441A-F573-A442-BD77-2D414EE86A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600" indent="0">
              <a:buNone/>
            </a:pPr>
            <a:r>
              <a:rPr lang="en-US" dirty="0"/>
              <a:t>Flap your flippers and waddle in time to the BEAT!</a:t>
            </a:r>
          </a:p>
        </p:txBody>
      </p:sp>
      <p:sp>
        <p:nvSpPr>
          <p:cNvPr id="5" name="Terminator 4">
            <a:hlinkClick r:id="rId3"/>
            <a:extLst>
              <a:ext uri="{FF2B5EF4-FFF2-40B4-BE49-F238E27FC236}">
                <a16:creationId xmlns:a16="http://schemas.microsoft.com/office/drawing/2014/main" id="{1F881F51-6B90-B54E-BA4D-F34205814B56}"/>
              </a:ext>
            </a:extLst>
          </p:cNvPr>
          <p:cNvSpPr/>
          <p:nvPr/>
        </p:nvSpPr>
        <p:spPr>
          <a:xfrm>
            <a:off x="3657600" y="2274038"/>
            <a:ext cx="1828800" cy="595423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Click Here</a:t>
            </a:r>
          </a:p>
        </p:txBody>
      </p:sp>
    </p:spTree>
    <p:extLst>
      <p:ext uri="{BB962C8B-B14F-4D97-AF65-F5344CB8AC3E}">
        <p14:creationId xmlns:p14="http://schemas.microsoft.com/office/powerpoint/2010/main" val="2962688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710E7-423D-0646-8B4C-FF719C929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Activity – Snow Day Rhythms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2A3B1-8D0C-AB41-B4A7-7FA565BA54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600" indent="0">
              <a:buNone/>
            </a:pPr>
            <a:endParaRPr lang="en-US" dirty="0">
              <a:hlinkClick r:id="rId3"/>
            </a:endParaRPr>
          </a:p>
          <a:p>
            <a:pPr marL="101600" indent="0">
              <a:buNone/>
            </a:pPr>
            <a:endParaRPr lang="en-US" dirty="0">
              <a:hlinkClick r:id="rId3"/>
            </a:endParaRPr>
          </a:p>
          <a:p>
            <a:endParaRPr lang="en-US" dirty="0"/>
          </a:p>
        </p:txBody>
      </p:sp>
      <p:sp>
        <p:nvSpPr>
          <p:cNvPr id="4" name="Terminator 3">
            <a:hlinkClick r:id="rId4"/>
            <a:extLst>
              <a:ext uri="{FF2B5EF4-FFF2-40B4-BE49-F238E27FC236}">
                <a16:creationId xmlns:a16="http://schemas.microsoft.com/office/drawing/2014/main" id="{B560AAD9-CBD6-A542-AA63-A49A061BAE52}"/>
              </a:ext>
            </a:extLst>
          </p:cNvPr>
          <p:cNvSpPr/>
          <p:nvPr/>
        </p:nvSpPr>
        <p:spPr>
          <a:xfrm>
            <a:off x="6564085" y="445025"/>
            <a:ext cx="1828800" cy="595423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Click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F3DDEFD-F880-9448-B823-E55FEDDF5704}"/>
              </a:ext>
            </a:extLst>
          </p:cNvPr>
          <p:cNvSpPr txBox="1">
            <a:spLocks/>
          </p:cNvSpPr>
          <p:nvPr/>
        </p:nvSpPr>
        <p:spPr>
          <a:xfrm>
            <a:off x="478971" y="12820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2342"/>
              </a:buClr>
              <a:buSzPts val="2000"/>
              <a:buFont typeface="Lato"/>
              <a:buChar char="●"/>
              <a:defRPr sz="2000" b="0" i="0" u="none" strike="noStrike" cap="none">
                <a:solidFill>
                  <a:srgbClr val="0A234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97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2342"/>
              </a:buClr>
              <a:buSzPts val="1750"/>
              <a:buFont typeface="Lato"/>
              <a:buChar char="○"/>
              <a:defRPr sz="1750" b="0" i="0" u="none" strike="noStrike" cap="none">
                <a:solidFill>
                  <a:srgbClr val="0A234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2342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rgbClr val="0A234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238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2342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rgbClr val="0A234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238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2342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rgbClr val="0A234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238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2342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rgbClr val="0A234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238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2342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rgbClr val="0A234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238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A2342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rgbClr val="0A234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23850" algn="l" rtl="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>
                <a:srgbClr val="0A2342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rgbClr val="0A234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01600" indent="0">
              <a:buFont typeface="Lato"/>
              <a:buNone/>
            </a:pPr>
            <a:r>
              <a:rPr lang="en-US" dirty="0"/>
              <a:t>Copy and join in tapping your knees and clapping your hands in time with the music</a:t>
            </a:r>
          </a:p>
          <a:p>
            <a:pPr marL="101600" indent="0">
              <a:buFont typeface="Lato"/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10DDF-15D1-654E-956D-347175C114CD}"/>
              </a:ext>
            </a:extLst>
          </p:cNvPr>
          <p:cNvPicPr/>
          <p:nvPr/>
        </p:nvPicPr>
        <p:blipFill rotWithShape="1">
          <a:blip r:embed="rId5"/>
          <a:srcRect l="6094" t="22651" r="81387" b="61001"/>
          <a:stretch/>
        </p:blipFill>
        <p:spPr bwMode="auto">
          <a:xfrm>
            <a:off x="2218707" y="2634529"/>
            <a:ext cx="1134629" cy="8638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64928E-6421-E141-AF42-CFFA96FB1709}"/>
              </a:ext>
            </a:extLst>
          </p:cNvPr>
          <p:cNvPicPr/>
          <p:nvPr/>
        </p:nvPicPr>
        <p:blipFill rotWithShape="1">
          <a:blip r:embed="rId6"/>
          <a:srcRect l="5872" t="35947" r="81435" b="47016"/>
          <a:stretch/>
        </p:blipFill>
        <p:spPr bwMode="auto">
          <a:xfrm>
            <a:off x="5790666" y="2571750"/>
            <a:ext cx="1134629" cy="8638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4506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00B39-3083-8846-965A-22CFF6B51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Music - Rests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96C89C1-7ECC-A54E-8CEF-EC427041C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23727"/>
              </p:ext>
            </p:extLst>
          </p:nvPr>
        </p:nvGraphicFramePr>
        <p:xfrm>
          <a:off x="1163782" y="1291020"/>
          <a:ext cx="5855856" cy="3165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964">
                  <a:extLst>
                    <a:ext uri="{9D8B030D-6E8A-4147-A177-3AD203B41FA5}">
                      <a16:colId xmlns:a16="http://schemas.microsoft.com/office/drawing/2014/main" val="4003018788"/>
                    </a:ext>
                  </a:extLst>
                </a:gridCol>
                <a:gridCol w="1463964">
                  <a:extLst>
                    <a:ext uri="{9D8B030D-6E8A-4147-A177-3AD203B41FA5}">
                      <a16:colId xmlns:a16="http://schemas.microsoft.com/office/drawing/2014/main" val="4126017147"/>
                    </a:ext>
                  </a:extLst>
                </a:gridCol>
                <a:gridCol w="1463964">
                  <a:extLst>
                    <a:ext uri="{9D8B030D-6E8A-4147-A177-3AD203B41FA5}">
                      <a16:colId xmlns:a16="http://schemas.microsoft.com/office/drawing/2014/main" val="3623930460"/>
                    </a:ext>
                  </a:extLst>
                </a:gridCol>
                <a:gridCol w="1463964">
                  <a:extLst>
                    <a:ext uri="{9D8B030D-6E8A-4147-A177-3AD203B41FA5}">
                      <a16:colId xmlns:a16="http://schemas.microsoft.com/office/drawing/2014/main" val="4082158082"/>
                    </a:ext>
                  </a:extLst>
                </a:gridCol>
              </a:tblGrid>
              <a:tr h="10550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64008"/>
                  </a:ext>
                </a:extLst>
              </a:tr>
              <a:tr h="10550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775043"/>
                  </a:ext>
                </a:extLst>
              </a:tr>
              <a:tr h="10550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926917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FC307AE3-8D92-A64B-AE5D-330EAB279603}"/>
              </a:ext>
            </a:extLst>
          </p:cNvPr>
          <p:cNvPicPr/>
          <p:nvPr/>
        </p:nvPicPr>
        <p:blipFill rotWithShape="1">
          <a:blip r:embed="rId3"/>
          <a:srcRect l="6094" t="22651" r="81387" b="61001"/>
          <a:stretch/>
        </p:blipFill>
        <p:spPr bwMode="auto">
          <a:xfrm>
            <a:off x="1369867" y="1388858"/>
            <a:ext cx="1050060" cy="8093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9DC224-5593-324E-AF9E-982A9C8CEFDE}"/>
              </a:ext>
            </a:extLst>
          </p:cNvPr>
          <p:cNvPicPr/>
          <p:nvPr/>
        </p:nvPicPr>
        <p:blipFill rotWithShape="1">
          <a:blip r:embed="rId3"/>
          <a:srcRect l="6094" t="22651" r="81387" b="61001"/>
          <a:stretch/>
        </p:blipFill>
        <p:spPr bwMode="auto">
          <a:xfrm>
            <a:off x="5780231" y="1388858"/>
            <a:ext cx="1050060" cy="8093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6FF765-F74D-2E43-A56D-DADA64745E41}"/>
              </a:ext>
            </a:extLst>
          </p:cNvPr>
          <p:cNvPicPr/>
          <p:nvPr/>
        </p:nvPicPr>
        <p:blipFill rotWithShape="1">
          <a:blip r:embed="rId3"/>
          <a:srcRect l="6094" t="22651" r="81387" b="61001"/>
          <a:stretch/>
        </p:blipFill>
        <p:spPr bwMode="auto">
          <a:xfrm>
            <a:off x="4270952" y="1388858"/>
            <a:ext cx="1050060" cy="8093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15DCFD-272C-4246-953C-E5983DE99EFF}"/>
              </a:ext>
            </a:extLst>
          </p:cNvPr>
          <p:cNvPicPr/>
          <p:nvPr/>
        </p:nvPicPr>
        <p:blipFill rotWithShape="1">
          <a:blip r:embed="rId4"/>
          <a:srcRect l="5872" t="35947" r="81435" b="47016"/>
          <a:stretch/>
        </p:blipFill>
        <p:spPr bwMode="auto">
          <a:xfrm>
            <a:off x="2754299" y="1388858"/>
            <a:ext cx="1050060" cy="8093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57B9A4-A72B-8D41-90E9-8A93314919B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183" y="2552125"/>
            <a:ext cx="239250" cy="690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5E005EF-FC8D-F440-8262-F84CB7F113CD}"/>
              </a:ext>
            </a:extLst>
          </p:cNvPr>
          <p:cNvPicPr/>
          <p:nvPr/>
        </p:nvPicPr>
        <p:blipFill rotWithShape="1">
          <a:blip r:embed="rId3"/>
          <a:srcRect l="6094" t="22651" r="81387" b="61001"/>
          <a:stretch/>
        </p:blipFill>
        <p:spPr bwMode="auto">
          <a:xfrm>
            <a:off x="1369867" y="2468846"/>
            <a:ext cx="1050060" cy="8093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127F06-EA32-D34A-BEBB-5AEDBF5AB157}"/>
              </a:ext>
            </a:extLst>
          </p:cNvPr>
          <p:cNvPicPr/>
          <p:nvPr/>
        </p:nvPicPr>
        <p:blipFill rotWithShape="1">
          <a:blip r:embed="rId3"/>
          <a:srcRect l="6094" t="22651" r="81387" b="61001"/>
          <a:stretch/>
        </p:blipFill>
        <p:spPr bwMode="auto">
          <a:xfrm>
            <a:off x="4270952" y="2455977"/>
            <a:ext cx="1050060" cy="8093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2C9002-3D0B-AF42-8D73-3FE26A7682B6}"/>
              </a:ext>
            </a:extLst>
          </p:cNvPr>
          <p:cNvPicPr/>
          <p:nvPr/>
        </p:nvPicPr>
        <p:blipFill rotWithShape="1">
          <a:blip r:embed="rId4"/>
          <a:srcRect l="5872" t="35947" r="81435" b="47016"/>
          <a:stretch/>
        </p:blipFill>
        <p:spPr bwMode="auto">
          <a:xfrm>
            <a:off x="2744210" y="2468846"/>
            <a:ext cx="1050060" cy="8093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A8EB4A-F8B0-CD4A-B2B0-269456DEF9A2}"/>
              </a:ext>
            </a:extLst>
          </p:cNvPr>
          <p:cNvPicPr/>
          <p:nvPr/>
        </p:nvPicPr>
        <p:blipFill rotWithShape="1">
          <a:blip r:embed="rId3"/>
          <a:srcRect l="6094" t="22651" r="81387" b="61001"/>
          <a:stretch/>
        </p:blipFill>
        <p:spPr bwMode="auto">
          <a:xfrm>
            <a:off x="1356013" y="3490079"/>
            <a:ext cx="1050060" cy="8093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3591583-0ED0-D64B-9B3F-7A52E8D894BD}"/>
              </a:ext>
            </a:extLst>
          </p:cNvPr>
          <p:cNvPicPr/>
          <p:nvPr/>
        </p:nvPicPr>
        <p:blipFill rotWithShape="1">
          <a:blip r:embed="rId3"/>
          <a:srcRect l="6094" t="22651" r="81387" b="61001"/>
          <a:stretch/>
        </p:blipFill>
        <p:spPr bwMode="auto">
          <a:xfrm>
            <a:off x="5736778" y="3490079"/>
            <a:ext cx="1050060" cy="8093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E94E2AD-F8DA-A34B-A35C-8E2D49BCECD7}"/>
              </a:ext>
            </a:extLst>
          </p:cNvPr>
          <p:cNvPicPr/>
          <p:nvPr/>
        </p:nvPicPr>
        <p:blipFill rotWithShape="1">
          <a:blip r:embed="rId3"/>
          <a:srcRect l="6094" t="22651" r="81387" b="61001"/>
          <a:stretch/>
        </p:blipFill>
        <p:spPr bwMode="auto">
          <a:xfrm>
            <a:off x="4282079" y="3483644"/>
            <a:ext cx="1050060" cy="813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3BB9564-629A-7C4D-A441-5AD9525D7A6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779" y="3541312"/>
            <a:ext cx="239250" cy="69080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rminator 23">
            <a:hlinkClick r:id="rId6"/>
            <a:extLst>
              <a:ext uri="{FF2B5EF4-FFF2-40B4-BE49-F238E27FC236}">
                <a16:creationId xmlns:a16="http://schemas.microsoft.com/office/drawing/2014/main" id="{C0724F21-16B3-EE4A-8DD5-AAB5C2A9FB77}"/>
              </a:ext>
            </a:extLst>
          </p:cNvPr>
          <p:cNvSpPr/>
          <p:nvPr/>
        </p:nvSpPr>
        <p:spPr>
          <a:xfrm>
            <a:off x="4795982" y="375203"/>
            <a:ext cx="1828800" cy="595423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Click Here</a:t>
            </a:r>
          </a:p>
        </p:txBody>
      </p:sp>
      <p:pic>
        <p:nvPicPr>
          <p:cNvPr id="1028" name="Picture 13">
            <a:extLst>
              <a:ext uri="{FF2B5EF4-FFF2-40B4-BE49-F238E27FC236}">
                <a16:creationId xmlns:a16="http://schemas.microsoft.com/office/drawing/2014/main" id="{166ADC09-4E42-8B4C-92DD-727C7FFD8A45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" t="22652" r="81387" b="61002"/>
          <a:stretch>
            <a:fillRect/>
          </a:stretch>
        </p:blipFill>
        <p:spPr bwMode="auto">
          <a:xfrm>
            <a:off x="0" y="0"/>
            <a:ext cx="7239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4">
            <a:extLst>
              <a:ext uri="{FF2B5EF4-FFF2-40B4-BE49-F238E27FC236}">
                <a16:creationId xmlns:a16="http://schemas.microsoft.com/office/drawing/2014/main" id="{4043F768-555F-D446-A405-3C452CB5099B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2" t="35947" r="81435" b="47015"/>
          <a:stretch>
            <a:fillRect/>
          </a:stretch>
        </p:blipFill>
        <p:spPr bwMode="auto">
          <a:xfrm>
            <a:off x="0" y="0"/>
            <a:ext cx="7366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3">
            <a:extLst>
              <a:ext uri="{FF2B5EF4-FFF2-40B4-BE49-F238E27FC236}">
                <a16:creationId xmlns:a16="http://schemas.microsoft.com/office/drawing/2014/main" id="{689F4559-025F-DF42-A76C-DAFA6A704E76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" t="22652" r="81387" b="61002"/>
          <a:stretch>
            <a:fillRect/>
          </a:stretch>
        </p:blipFill>
        <p:spPr bwMode="auto">
          <a:xfrm>
            <a:off x="0" y="0"/>
            <a:ext cx="7239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8">
            <a:extLst>
              <a:ext uri="{FF2B5EF4-FFF2-40B4-BE49-F238E27FC236}">
                <a16:creationId xmlns:a16="http://schemas.microsoft.com/office/drawing/2014/main" id="{77F64F6B-2D89-D540-8FB8-21AA98BBD59B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" t="22652" r="81387" b="61002"/>
          <a:stretch>
            <a:fillRect/>
          </a:stretch>
        </p:blipFill>
        <p:spPr bwMode="auto">
          <a:xfrm>
            <a:off x="0" y="0"/>
            <a:ext cx="7239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972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95BB7-F2A6-D64A-8A54-C69FFA9BA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Activity -  Make up a rhythm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4AD744-DEB0-894C-99CE-D12A9E1C73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600" indent="0">
              <a:buNone/>
            </a:pPr>
            <a:r>
              <a:rPr lang="en-US" dirty="0"/>
              <a:t>Put the pictures below into the box in any order and clap the pattern.  Remember to take a rest (</a:t>
            </a:r>
            <a:r>
              <a:rPr lang="en-US" dirty="0" err="1"/>
              <a:t>Sshh</a:t>
            </a:r>
            <a:r>
              <a:rPr lang="en-US" dirty="0"/>
              <a:t>) if you use one!</a:t>
            </a:r>
          </a:p>
          <a:p>
            <a:pPr marL="101600" indent="0">
              <a:buNone/>
            </a:pPr>
            <a:endParaRPr lang="en-US" dirty="0"/>
          </a:p>
          <a:p>
            <a:pPr marL="101600" indent="0">
              <a:buNone/>
            </a:pP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ECC7FC2-C622-B648-AB75-EA6C566B9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129052"/>
              </p:ext>
            </p:extLst>
          </p:nvPr>
        </p:nvGraphicFramePr>
        <p:xfrm>
          <a:off x="1496291" y="3052040"/>
          <a:ext cx="6012872" cy="1279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3218">
                  <a:extLst>
                    <a:ext uri="{9D8B030D-6E8A-4147-A177-3AD203B41FA5}">
                      <a16:colId xmlns:a16="http://schemas.microsoft.com/office/drawing/2014/main" val="3130314031"/>
                    </a:ext>
                  </a:extLst>
                </a:gridCol>
                <a:gridCol w="1503218">
                  <a:extLst>
                    <a:ext uri="{9D8B030D-6E8A-4147-A177-3AD203B41FA5}">
                      <a16:colId xmlns:a16="http://schemas.microsoft.com/office/drawing/2014/main" val="3019906862"/>
                    </a:ext>
                  </a:extLst>
                </a:gridCol>
                <a:gridCol w="1503218">
                  <a:extLst>
                    <a:ext uri="{9D8B030D-6E8A-4147-A177-3AD203B41FA5}">
                      <a16:colId xmlns:a16="http://schemas.microsoft.com/office/drawing/2014/main" val="4089681163"/>
                    </a:ext>
                  </a:extLst>
                </a:gridCol>
                <a:gridCol w="1503218">
                  <a:extLst>
                    <a:ext uri="{9D8B030D-6E8A-4147-A177-3AD203B41FA5}">
                      <a16:colId xmlns:a16="http://schemas.microsoft.com/office/drawing/2014/main" val="2368549420"/>
                    </a:ext>
                  </a:extLst>
                </a:gridCol>
              </a:tblGrid>
              <a:tr h="12798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2660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01B7E33-5420-AB4F-B148-947F4AB68363}"/>
              </a:ext>
            </a:extLst>
          </p:cNvPr>
          <p:cNvPicPr/>
          <p:nvPr/>
        </p:nvPicPr>
        <p:blipFill rotWithShape="1">
          <a:blip r:embed="rId3"/>
          <a:srcRect l="6094" t="22651" r="81387" b="61001"/>
          <a:stretch/>
        </p:blipFill>
        <p:spPr bwMode="auto">
          <a:xfrm>
            <a:off x="3831309" y="2051281"/>
            <a:ext cx="1050060" cy="8093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C32196-C7E9-9349-8F3B-763E19B4B3B5}"/>
              </a:ext>
            </a:extLst>
          </p:cNvPr>
          <p:cNvPicPr/>
          <p:nvPr/>
        </p:nvPicPr>
        <p:blipFill rotWithShape="1">
          <a:blip r:embed="rId4"/>
          <a:srcRect l="5872" t="35947" r="81435" b="47016"/>
          <a:stretch/>
        </p:blipFill>
        <p:spPr bwMode="auto">
          <a:xfrm>
            <a:off x="2116692" y="2078093"/>
            <a:ext cx="1050060" cy="8093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FD43D0-D4D2-7C45-88D0-D10DE2CA483A}"/>
              </a:ext>
            </a:extLst>
          </p:cNvPr>
          <p:cNvPicPr/>
          <p:nvPr/>
        </p:nvPicPr>
        <p:blipFill rotWithShape="1">
          <a:blip r:embed="rId4"/>
          <a:srcRect l="5872" t="35947" r="81435" b="47016"/>
          <a:stretch/>
        </p:blipFill>
        <p:spPr bwMode="auto">
          <a:xfrm>
            <a:off x="5474496" y="2051281"/>
            <a:ext cx="1050060" cy="8093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555297-8443-2A40-BF42-FBD6A5A57E2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856" y="2137389"/>
            <a:ext cx="239250" cy="6908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rminator 9">
            <a:hlinkClick r:id="rId6"/>
            <a:extLst>
              <a:ext uri="{FF2B5EF4-FFF2-40B4-BE49-F238E27FC236}">
                <a16:creationId xmlns:a16="http://schemas.microsoft.com/office/drawing/2014/main" id="{524FB05E-A01F-6840-AA94-7A0C489E2090}"/>
              </a:ext>
            </a:extLst>
          </p:cNvPr>
          <p:cNvSpPr/>
          <p:nvPr/>
        </p:nvSpPr>
        <p:spPr>
          <a:xfrm>
            <a:off x="6431081" y="374927"/>
            <a:ext cx="1828800" cy="595423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Click Here</a:t>
            </a:r>
          </a:p>
        </p:txBody>
      </p:sp>
    </p:spTree>
    <p:extLst>
      <p:ext uri="{BB962C8B-B14F-4D97-AF65-F5344CB8AC3E}">
        <p14:creationId xmlns:p14="http://schemas.microsoft.com/office/powerpoint/2010/main" val="2954332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39DE7-29F3-E44D-B8E1-CD405DD01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Topic – Theme songs &amp; Advert Music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31AEA-0D2D-2842-A2B2-B9DB829FD5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600" indent="0">
              <a:buNone/>
            </a:pPr>
            <a:r>
              <a:rPr lang="en-US" dirty="0"/>
              <a:t>Have a listen to some of these songs from TV programs or adverts on television you might know</a:t>
            </a:r>
          </a:p>
          <a:p>
            <a:pPr marL="101600" indent="0">
              <a:buNone/>
            </a:pPr>
            <a:r>
              <a:rPr lang="en-US" dirty="0"/>
              <a:t>1 Which one is your </a:t>
            </a:r>
            <a:r>
              <a:rPr lang="en-US" dirty="0" err="1"/>
              <a:t>favourite</a:t>
            </a:r>
            <a:r>
              <a:rPr lang="en-US" dirty="0"/>
              <a:t>?</a:t>
            </a:r>
          </a:p>
          <a:p>
            <a:pPr marL="101600" indent="0">
              <a:buNone/>
            </a:pPr>
            <a:r>
              <a:rPr lang="en-US" dirty="0"/>
              <a:t>2 Why do you like it?</a:t>
            </a:r>
          </a:p>
          <a:p>
            <a:pPr marL="101600" indent="0">
              <a:buNone/>
            </a:pPr>
            <a:r>
              <a:rPr lang="en-US" dirty="0"/>
              <a:t>3 What does the music tell you about the </a:t>
            </a:r>
            <a:r>
              <a:rPr lang="en-US" dirty="0" err="1"/>
              <a:t>programme</a:t>
            </a:r>
            <a:r>
              <a:rPr lang="en-US" dirty="0"/>
              <a:t>?</a:t>
            </a:r>
          </a:p>
          <a:p>
            <a:pPr marL="101600" indent="0">
              <a:buNone/>
            </a:pPr>
            <a:endParaRPr lang="en-US" dirty="0"/>
          </a:p>
          <a:p>
            <a:pPr marL="101600" indent="0">
              <a:buNone/>
            </a:pPr>
            <a:r>
              <a:rPr lang="en-US" dirty="0"/>
              <a:t>Extension: Try tracing the shape of the rest using this worksheet</a:t>
            </a:r>
          </a:p>
        </p:txBody>
      </p:sp>
      <p:sp>
        <p:nvSpPr>
          <p:cNvPr id="4" name="Terminator 3">
            <a:hlinkClick r:id="rId3"/>
            <a:extLst>
              <a:ext uri="{FF2B5EF4-FFF2-40B4-BE49-F238E27FC236}">
                <a16:creationId xmlns:a16="http://schemas.microsoft.com/office/drawing/2014/main" id="{142AC91B-5BA7-8241-B600-2639836073F0}"/>
              </a:ext>
            </a:extLst>
          </p:cNvPr>
          <p:cNvSpPr/>
          <p:nvPr/>
        </p:nvSpPr>
        <p:spPr>
          <a:xfrm>
            <a:off x="4572000" y="1846040"/>
            <a:ext cx="1828800" cy="595423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Click Here</a:t>
            </a:r>
          </a:p>
        </p:txBody>
      </p:sp>
      <p:sp>
        <p:nvSpPr>
          <p:cNvPr id="6" name="Terminator 5">
            <a:hlinkClick r:id="rId4"/>
            <a:extLst>
              <a:ext uri="{FF2B5EF4-FFF2-40B4-BE49-F238E27FC236}">
                <a16:creationId xmlns:a16="http://schemas.microsoft.com/office/drawing/2014/main" id="{3F366793-BEF1-FA49-8CFC-C2D25CAA97C6}"/>
              </a:ext>
            </a:extLst>
          </p:cNvPr>
          <p:cNvSpPr/>
          <p:nvPr/>
        </p:nvSpPr>
        <p:spPr>
          <a:xfrm>
            <a:off x="4572000" y="4131676"/>
            <a:ext cx="1828800" cy="595423"/>
          </a:xfrm>
          <a:prstGeom prst="flowChartTerminator">
            <a:avLst/>
          </a:prstGeom>
          <a:solidFill>
            <a:srgbClr val="D54E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Click Here</a:t>
            </a:r>
          </a:p>
        </p:txBody>
      </p:sp>
    </p:spTree>
    <p:extLst>
      <p:ext uri="{BB962C8B-B14F-4D97-AF65-F5344CB8AC3E}">
        <p14:creationId xmlns:p14="http://schemas.microsoft.com/office/powerpoint/2010/main" val="749366801"/>
      </p:ext>
    </p:extLst>
  </p:cSld>
  <p:clrMapOvr>
    <a:masterClrMapping/>
  </p:clrMapOvr>
</p:sld>
</file>

<file path=ppt/theme/theme1.xml><?xml version="1.0" encoding="utf-8"?>
<a:theme xmlns:a="http://schemas.openxmlformats.org/drawingml/2006/main" name="Southampton Music Hub Slid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2795</TotalTime>
  <Words>354</Words>
  <Application>Microsoft Macintosh PowerPoint</Application>
  <PresentationFormat>On-screen Show (16:9)</PresentationFormat>
  <Paragraphs>38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Lato Black</vt:lpstr>
      <vt:lpstr>Lato</vt:lpstr>
      <vt:lpstr>Arial</vt:lpstr>
      <vt:lpstr>Southampton Music Hub Slides</vt:lpstr>
      <vt:lpstr>Elements of Music  World Tour </vt:lpstr>
      <vt:lpstr>Music of the Week – Frozen Planet TV Advert Heart of Courage Composed by Two Steps from Hell </vt:lpstr>
      <vt:lpstr>Warm up – Penguin Action Song  </vt:lpstr>
      <vt:lpstr>Practical Activity – Snow Day Rhythms</vt:lpstr>
      <vt:lpstr>Reading Music - Rests</vt:lpstr>
      <vt:lpstr>Creative Activity -  Make up a rhythm</vt:lpstr>
      <vt:lpstr>Research Topic – Theme songs &amp; Advert Music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of Music  World Tour </dc:title>
  <cp:lastModifiedBy>clark.nia@googlemail.com</cp:lastModifiedBy>
  <cp:revision>16</cp:revision>
  <dcterms:modified xsi:type="dcterms:W3CDTF">2021-01-29T13:52:12Z</dcterms:modified>
</cp:coreProperties>
</file>