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4" r:id="rId3"/>
    <p:sldId id="265" r:id="rId4"/>
    <p:sldId id="263" r:id="rId5"/>
    <p:sldId id="259" r:id="rId6"/>
    <p:sldId id="262" r:id="rId7"/>
    <p:sldId id="261" r:id="rId8"/>
  </p:sldIdLst>
  <p:sldSz cx="9144000" cy="5143500" type="screen16x9"/>
  <p:notesSz cx="6858000" cy="9144000"/>
  <p:embeddedFontLst>
    <p:embeddedFont>
      <p:font typeface="Lato Black" panose="020B0604020202020204" charset="0"/>
      <p:bold r:id="rId10"/>
      <p:italic r:id="rId11"/>
      <p:boldItalic r:id="rId12"/>
    </p:embeddedFont>
    <p:embeddedFont>
      <p:font typeface="Lato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00D0"/>
    <a:srgbClr val="A9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44347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454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65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DEE5E5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63F70"/>
              </a:buClr>
              <a:buSzPts val="5000"/>
              <a:buFont typeface="Lato Black"/>
              <a:buNone/>
              <a:defRPr sz="5000">
                <a:solidFill>
                  <a:srgbClr val="063F7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9500"/>
              </a:buClr>
              <a:buSzPts val="2800"/>
              <a:buFont typeface="Lato"/>
              <a:buNone/>
              <a:defRPr sz="2800" b="1" i="1">
                <a:solidFill>
                  <a:srgbClr val="E5950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9725" algn="ctr">
              <a:spcBef>
                <a:spcPts val="1000"/>
              </a:spcBef>
              <a:spcAft>
                <a:spcPts val="0"/>
              </a:spcAft>
              <a:buSzPts val="1750"/>
              <a:buChar char="○"/>
              <a:defRPr/>
            </a:lvl2pPr>
            <a:lvl3pPr marL="1371600" lvl="2" indent="-323850" algn="ctr"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 algn="ctr"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 algn="ctr">
              <a:spcBef>
                <a:spcPts val="10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 algn="ctr"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 algn="ctr"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 algn="ctr">
              <a:spcBef>
                <a:spcPts val="10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 algn="ctr">
              <a:spcBef>
                <a:spcPts val="1000"/>
              </a:spcBef>
              <a:spcAft>
                <a:spcPts val="10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9725">
              <a:spcBef>
                <a:spcPts val="1000"/>
              </a:spcBef>
              <a:spcAft>
                <a:spcPts val="0"/>
              </a:spcAft>
              <a:buSzPts val="1750"/>
              <a:buChar char="○"/>
              <a:defRPr/>
            </a:lvl2pPr>
            <a:lvl3pPr marL="1371600" lvl="2" indent="-323850"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0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0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000"/>
              </a:spcBef>
              <a:spcAft>
                <a:spcPts val="10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9500"/>
              </a:buClr>
              <a:buSzPts val="2500"/>
              <a:buNone/>
              <a:defRPr sz="2500" b="1" i="1">
                <a:solidFill>
                  <a:srgbClr val="E595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9725">
              <a:spcBef>
                <a:spcPts val="1000"/>
              </a:spcBef>
              <a:spcAft>
                <a:spcPts val="0"/>
              </a:spcAft>
              <a:buSzPts val="1750"/>
              <a:buChar char="○"/>
              <a:defRPr/>
            </a:lvl2pPr>
            <a:lvl3pPr marL="1371600" lvl="2" indent="-323850"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marL="1828800" lvl="3" indent="-323850"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marL="2286000" lvl="4" indent="-323850">
              <a:spcBef>
                <a:spcPts val="1000"/>
              </a:spcBef>
              <a:spcAft>
                <a:spcPts val="0"/>
              </a:spcAft>
              <a:buSzPts val="1500"/>
              <a:buChar char="○"/>
              <a:defRPr/>
            </a:lvl5pPr>
            <a:lvl6pPr marL="2743200" lvl="5" indent="-323850"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6pPr>
            <a:lvl7pPr marL="3200400" lvl="6" indent="-323850"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7pPr>
            <a:lvl8pPr marL="3657600" lvl="7" indent="-323850">
              <a:spcBef>
                <a:spcPts val="1000"/>
              </a:spcBef>
              <a:spcAft>
                <a:spcPts val="0"/>
              </a:spcAft>
              <a:buSzPts val="1500"/>
              <a:buChar char="○"/>
              <a:defRPr/>
            </a:lvl8pPr>
            <a:lvl9pPr marL="4114800" lvl="8" indent="-323850">
              <a:spcBef>
                <a:spcPts val="1000"/>
              </a:spcBef>
              <a:spcAft>
                <a:spcPts val="1000"/>
              </a:spcAft>
              <a:buSzPts val="15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191450" y="4230575"/>
            <a:ext cx="51189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DEE5E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360000" y="4140000"/>
            <a:ext cx="719999" cy="126553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63F70"/>
              </a:buClr>
              <a:buSzPts val="2500"/>
              <a:buFont typeface="Lato Black"/>
              <a:buNone/>
              <a:defRPr sz="2500">
                <a:solidFill>
                  <a:srgbClr val="063F7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A2342"/>
              </a:buClr>
              <a:buSzPts val="2000"/>
              <a:buFont typeface="Lato"/>
              <a:buChar char="●"/>
              <a:defRPr sz="20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9725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750"/>
              <a:buFont typeface="Lato"/>
              <a:buChar char="○"/>
              <a:defRPr sz="175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2385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500"/>
              <a:buFont typeface="Lato"/>
              <a:buChar char="■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2385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500"/>
              <a:buFont typeface="Lato"/>
              <a:buChar char="●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2385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500"/>
              <a:buFont typeface="Lato"/>
              <a:buChar char="○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2385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500"/>
              <a:buFont typeface="Lato"/>
              <a:buChar char="■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2385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500"/>
              <a:buFont typeface="Lato"/>
              <a:buChar char="●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2385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A2342"/>
              </a:buClr>
              <a:buSzPts val="1500"/>
              <a:buFont typeface="Lato"/>
              <a:buChar char="○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2385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Clr>
                <a:srgbClr val="0A2342"/>
              </a:buClr>
              <a:buSzPts val="1500"/>
              <a:buFont typeface="Lato"/>
              <a:buChar char="■"/>
              <a:defRPr sz="1500">
                <a:solidFill>
                  <a:srgbClr val="0A234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rgbClr val="4C5F6B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786800" y="4238775"/>
            <a:ext cx="998999" cy="54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lickr.com/photos/87251943@N05/799150190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QEbo6rLUFtUtyIZTz8UNdSAZBbTmLX3S/view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en.wikipedia.org/wiki/Sea_shanty" TargetMode="Externa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e_HDfdmnaM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DuCEasvCxnSifFBG62f1iP_3j4fDUzAH/view?usp=sharing" TargetMode="External"/><Relationship Id="rId2" Type="http://schemas.openxmlformats.org/officeDocument/2006/relationships/hyperlink" Target="https://drive.google.com/file/d/1RVnsefvIe_szGz8qGR8qEt3hGZ-LIq9Q/view?usp=sharing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DuCEasvCxnSifFBG62f1iP_3j4fDUzAH/view?usp=sharing" TargetMode="External"/><Relationship Id="rId2" Type="http://schemas.openxmlformats.org/officeDocument/2006/relationships/hyperlink" Target="https://drive.google.com/file/d/18Ki5aBrQbN64Fzk77Ib9uvnqj4ROSrwm/view?usp=sharin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drive.google.com/file/d/1cImtFWTjiRIEnjzDjig-vav94eynIkDW/view?usp=sharin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drive.google.com/file/d/1boUjYmgMcsil-A7xQiGD8Ls3QD--ZdZn/view?usp=sharin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5E5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2567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 dirty="0">
                <a:solidFill>
                  <a:srgbClr val="063F70"/>
                </a:solidFill>
                <a:latin typeface="Lato Black"/>
                <a:ea typeface="Lato Black"/>
                <a:cs typeface="Lato Black"/>
                <a:sym typeface="Lato Black"/>
              </a:rPr>
              <a:t>Elements of Music </a:t>
            </a:r>
            <a:br>
              <a:rPr lang="en-GB" sz="5000" dirty="0">
                <a:solidFill>
                  <a:srgbClr val="063F70"/>
                </a:solidFill>
                <a:latin typeface="Lato Black"/>
                <a:ea typeface="Lato Black"/>
                <a:cs typeface="Lato Black"/>
                <a:sym typeface="Lato Black"/>
              </a:rPr>
            </a:br>
            <a:r>
              <a:rPr lang="en-GB" sz="5000" dirty="0">
                <a:solidFill>
                  <a:srgbClr val="063F70"/>
                </a:solidFill>
                <a:latin typeface="Lato Black"/>
                <a:ea typeface="Lato Black"/>
                <a:cs typeface="Lato Black"/>
                <a:sym typeface="Lato Black"/>
              </a:rPr>
              <a:t>World Tour </a:t>
            </a:r>
            <a:endParaRPr sz="5000" dirty="0">
              <a:solidFill>
                <a:srgbClr val="063F70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249546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b="1" i="1" dirty="0">
                <a:solidFill>
                  <a:srgbClr val="E59500"/>
                </a:solidFill>
                <a:latin typeface="Lato"/>
                <a:ea typeface="Lato"/>
                <a:cs typeface="Lato"/>
                <a:sym typeface="Lato"/>
              </a:rPr>
              <a:t>Key Stage 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 dirty="0"/>
              <a:t>Week 1 – First stop The British Isles </a:t>
            </a:r>
            <a:endParaRPr sz="2500" b="1" i="1" dirty="0">
              <a:solidFill>
                <a:srgbClr val="E595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" name="Picture 4" descr="A picture containing light&#10;&#10;Description automatically generated">
            <a:extLst>
              <a:ext uri="{FF2B5EF4-FFF2-40B4-BE49-F238E27FC236}">
                <a16:creationId xmlns:a16="http://schemas.microsoft.com/office/drawing/2014/main" xmlns="" id="{F0D59869-E52D-0148-BB6A-35A6007461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3190292" y="3204002"/>
            <a:ext cx="2763416" cy="17271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E650FC-65F5-904B-8E54-B9283413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Music of the Week – Sea Shanties </a:t>
            </a:r>
            <a:br>
              <a:rPr lang="en-US" dirty="0"/>
            </a:br>
            <a:r>
              <a:rPr lang="en-US" i="1" dirty="0"/>
              <a:t>Haul Away Joe </a:t>
            </a:r>
            <a:r>
              <a:rPr lang="en-US" dirty="0"/>
              <a:t>Performed by The Longest Johns</a:t>
            </a:r>
            <a:br>
              <a:rPr lang="en-US" dirty="0"/>
            </a:br>
            <a:endParaRPr lang="en-US" dirty="0"/>
          </a:p>
        </p:txBody>
      </p:sp>
      <p:sp>
        <p:nvSpPr>
          <p:cNvPr id="7" name="Terminator 6">
            <a:hlinkClick r:id="rId3"/>
            <a:extLst>
              <a:ext uri="{FF2B5EF4-FFF2-40B4-BE49-F238E27FC236}">
                <a16:creationId xmlns:a16="http://schemas.microsoft.com/office/drawing/2014/main" xmlns="" id="{657DA584-6F2A-5347-9989-B8A347761B48}"/>
              </a:ext>
            </a:extLst>
          </p:cNvPr>
          <p:cNvSpPr/>
          <p:nvPr/>
        </p:nvSpPr>
        <p:spPr>
          <a:xfrm>
            <a:off x="3583172" y="1864084"/>
            <a:ext cx="1828800" cy="595423"/>
          </a:xfrm>
          <a:prstGeom prst="flowChartTermina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8346FBC-F1DA-1F46-9B48-9CCD9729B1DF}"/>
              </a:ext>
            </a:extLst>
          </p:cNvPr>
          <p:cNvSpPr txBox="1"/>
          <p:nvPr/>
        </p:nvSpPr>
        <p:spPr>
          <a:xfrm>
            <a:off x="1148316" y="2679405"/>
            <a:ext cx="71025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  <a:latin typeface="Lato" panose="020F0502020204030203" pitchFamily="34" charset="77"/>
              </a:rPr>
              <a:t>Questions to think about while you listen</a:t>
            </a:r>
          </a:p>
          <a:p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1 This sea shanty has a </a:t>
            </a:r>
            <a:r>
              <a:rPr lang="en-US" sz="1800" b="1" dirty="0">
                <a:solidFill>
                  <a:srgbClr val="002060"/>
                </a:solidFill>
                <a:latin typeface="Lato" panose="020F0502020204030203" pitchFamily="34" charset="77"/>
              </a:rPr>
              <a:t>CALL</a:t>
            </a:r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 and </a:t>
            </a:r>
            <a:r>
              <a:rPr lang="en-US" sz="1800" b="1" dirty="0">
                <a:solidFill>
                  <a:srgbClr val="002060"/>
                </a:solidFill>
                <a:latin typeface="Lato" panose="020F0502020204030203" pitchFamily="34" charset="77"/>
              </a:rPr>
              <a:t>RESPONSE </a:t>
            </a:r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structure.  Which lyrics do you think are the </a:t>
            </a:r>
            <a:r>
              <a:rPr lang="en-US" sz="1800" b="1" dirty="0">
                <a:solidFill>
                  <a:srgbClr val="002060"/>
                </a:solidFill>
                <a:latin typeface="Lato" panose="020F0502020204030203" pitchFamily="34" charset="77"/>
              </a:rPr>
              <a:t>RESPONSE?</a:t>
            </a:r>
          </a:p>
          <a:p>
            <a:r>
              <a:rPr lang="en-US" sz="1800" i="1" dirty="0">
                <a:solidFill>
                  <a:srgbClr val="002060"/>
                </a:solidFill>
                <a:latin typeface="Lato" panose="020F0502020204030203" pitchFamily="34" charset="77"/>
              </a:rPr>
              <a:t>Hint: that’s the bit that has the same words every time!</a:t>
            </a:r>
            <a:endParaRPr lang="en-US" sz="1800" b="1" dirty="0">
              <a:solidFill>
                <a:srgbClr val="002060"/>
              </a:solidFill>
              <a:latin typeface="Lato" panose="020F0502020204030203" pitchFamily="34" charset="77"/>
            </a:endParaRPr>
          </a:p>
          <a:p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2</a:t>
            </a:r>
            <a:r>
              <a:rPr lang="en-US" sz="1800" b="1" dirty="0">
                <a:solidFill>
                  <a:srgbClr val="002060"/>
                </a:solidFill>
                <a:latin typeface="Lato" panose="020F0502020204030203" pitchFamily="34" charset="77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How many singers sing the </a:t>
            </a:r>
            <a:r>
              <a:rPr lang="en-US" sz="1800" b="1" dirty="0">
                <a:solidFill>
                  <a:srgbClr val="002060"/>
                </a:solidFill>
                <a:latin typeface="Lato" panose="020F0502020204030203" pitchFamily="34" charset="77"/>
              </a:rPr>
              <a:t>CALL</a:t>
            </a:r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 part of the song?</a:t>
            </a:r>
          </a:p>
          <a:p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3 Do you like this music?  </a:t>
            </a:r>
          </a:p>
          <a:p>
            <a:r>
              <a:rPr lang="en-US" sz="1800" dirty="0">
                <a:solidFill>
                  <a:srgbClr val="002060"/>
                </a:solidFill>
                <a:latin typeface="Lato" panose="020F0502020204030203" pitchFamily="34" charset="77"/>
              </a:rPr>
              <a:t>4 If yes or no why?</a:t>
            </a:r>
            <a:endParaRPr lang="en-US" sz="800" dirty="0">
              <a:solidFill>
                <a:srgbClr val="002060"/>
              </a:solidFill>
              <a:latin typeface="Lato" panose="020F0502020204030203" pitchFamily="34" charset="77"/>
            </a:endParaRPr>
          </a:p>
          <a:p>
            <a:endParaRPr lang="en-US" sz="1800" i="1" dirty="0">
              <a:solidFill>
                <a:srgbClr val="002060"/>
              </a:solidFill>
              <a:latin typeface="Lato" panose="020F0502020204030203" pitchFamily="34" charset="77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78E0E2A-54FF-9241-B515-B7C49C836271}"/>
              </a:ext>
            </a:extLst>
          </p:cNvPr>
          <p:cNvSpPr txBox="1">
            <a:spLocks/>
          </p:cNvSpPr>
          <p:nvPr/>
        </p:nvSpPr>
        <p:spPr>
          <a:xfrm>
            <a:off x="1148316" y="1850065"/>
            <a:ext cx="2073349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3F70"/>
              </a:buClr>
              <a:buSzPts val="2500"/>
              <a:buFont typeface="Lato Black"/>
              <a:buNone/>
              <a:defRPr sz="2500" b="0" i="0" u="none" strike="noStrike" cap="none">
                <a:solidFill>
                  <a:srgbClr val="063F70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Listening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10" descr="A picture containing watercraft, outdoor, transport, old&#10;&#10;Description automatically generated">
            <a:extLst>
              <a:ext uri="{FF2B5EF4-FFF2-40B4-BE49-F238E27FC236}">
                <a16:creationId xmlns:a16="http://schemas.microsoft.com/office/drawing/2014/main" xmlns="" id="{B09FB81A-4B41-D843-A652-EC21AB7E1E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6600456" y="1644185"/>
            <a:ext cx="182880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0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9DE30-B80E-5B4B-B2DA-B47E388E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– A Pirate You Shall Be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1C441A-F573-A442-BD77-2D414EE86A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en-US" dirty="0"/>
              <a:t>Have a go at this pirate themed warm up to get your ears and body ready for music.  Feel the steady </a:t>
            </a:r>
            <a:r>
              <a:rPr lang="en-US" b="1" dirty="0"/>
              <a:t>PULSE</a:t>
            </a:r>
            <a:r>
              <a:rPr lang="en-US" dirty="0"/>
              <a:t> as you stamp along in time to the beat.</a:t>
            </a:r>
          </a:p>
          <a:p>
            <a:pPr marL="101600" indent="0">
              <a:buNone/>
            </a:pPr>
            <a:endParaRPr lang="en-US" dirty="0"/>
          </a:p>
          <a:p>
            <a:pPr marL="101600" indent="0">
              <a:buNone/>
            </a:pPr>
            <a:r>
              <a:rPr lang="en-US" dirty="0"/>
              <a:t>(Suitable for use in schools not currently singing)</a:t>
            </a:r>
          </a:p>
        </p:txBody>
      </p:sp>
      <p:sp>
        <p:nvSpPr>
          <p:cNvPr id="5" name="Terminator 4">
            <a:hlinkClick r:id="rId2"/>
            <a:extLst>
              <a:ext uri="{FF2B5EF4-FFF2-40B4-BE49-F238E27FC236}">
                <a16:creationId xmlns:a16="http://schemas.microsoft.com/office/drawing/2014/main" xmlns="" id="{1F881F51-6B90-B54E-BA4D-F34205814B56}"/>
              </a:ext>
            </a:extLst>
          </p:cNvPr>
          <p:cNvSpPr/>
          <p:nvPr/>
        </p:nvSpPr>
        <p:spPr>
          <a:xfrm>
            <a:off x="3498111" y="3211033"/>
            <a:ext cx="1828800" cy="595423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246573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9DE30-B80E-5B4B-B2DA-B47E388E4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Activity – Body Percussion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1C441A-F573-A442-BD77-2D414EE86A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en-US" dirty="0"/>
              <a:t>Learn the Body percussion riff to go with the Song </a:t>
            </a:r>
            <a:r>
              <a:rPr lang="en-US" b="1" i="1" dirty="0"/>
              <a:t>Haul Away Joe</a:t>
            </a:r>
          </a:p>
          <a:p>
            <a:pPr marL="101600" indent="0">
              <a:buNone/>
            </a:pPr>
            <a:endParaRPr lang="en-US" b="1" dirty="0"/>
          </a:p>
          <a:p>
            <a:pPr marL="101600" indent="0">
              <a:buNone/>
            </a:pPr>
            <a:endParaRPr lang="en-US" b="1" dirty="0"/>
          </a:p>
          <a:p>
            <a:pPr marL="101600" indent="0">
              <a:buNone/>
            </a:pPr>
            <a:r>
              <a:rPr lang="en-US" dirty="0"/>
              <a:t>Now try doing it along with the song – practice keeping in time with the music</a:t>
            </a:r>
          </a:p>
          <a:p>
            <a:pPr marL="101600" indent="0">
              <a:buNone/>
            </a:pPr>
            <a:endParaRPr lang="en-US" dirty="0"/>
          </a:p>
        </p:txBody>
      </p:sp>
      <p:sp>
        <p:nvSpPr>
          <p:cNvPr id="6" name="Terminator 5">
            <a:hlinkClick r:id="rId2"/>
            <a:extLst>
              <a:ext uri="{FF2B5EF4-FFF2-40B4-BE49-F238E27FC236}">
                <a16:creationId xmlns:a16="http://schemas.microsoft.com/office/drawing/2014/main" xmlns="" id="{9622EDDA-F600-7C40-ACBE-6A841BCA99F1}"/>
              </a:ext>
            </a:extLst>
          </p:cNvPr>
          <p:cNvSpPr/>
          <p:nvPr/>
        </p:nvSpPr>
        <p:spPr>
          <a:xfrm>
            <a:off x="3306725" y="1669312"/>
            <a:ext cx="1828800" cy="59542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Click Here</a:t>
            </a:r>
          </a:p>
        </p:txBody>
      </p:sp>
      <p:sp>
        <p:nvSpPr>
          <p:cNvPr id="7" name="Terminator 6">
            <a:hlinkClick r:id="rId3"/>
            <a:extLst>
              <a:ext uri="{FF2B5EF4-FFF2-40B4-BE49-F238E27FC236}">
                <a16:creationId xmlns:a16="http://schemas.microsoft.com/office/drawing/2014/main" xmlns="" id="{8C642519-C29C-F240-9435-7E760B76D651}"/>
              </a:ext>
            </a:extLst>
          </p:cNvPr>
          <p:cNvSpPr/>
          <p:nvPr/>
        </p:nvSpPr>
        <p:spPr>
          <a:xfrm>
            <a:off x="3306725" y="4400763"/>
            <a:ext cx="1828800" cy="59542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Haul Away Joe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537616A-A52F-FC44-A0AB-6FD1416CF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48759"/>
              </p:ext>
            </p:extLst>
          </p:nvPr>
        </p:nvGraphicFramePr>
        <p:xfrm>
          <a:off x="1438940" y="2781572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80870722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37998391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4516802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061038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 leg leg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did-</a:t>
                      </a:r>
                      <a:r>
                        <a:rPr lang="en-US" dirty="0" err="1"/>
                        <a:t>dil</a:t>
                      </a:r>
                      <a:r>
                        <a:rPr lang="en-US" dirty="0"/>
                        <a:t>-</a:t>
                      </a:r>
                      <a:r>
                        <a:rPr lang="en-US" dirty="0" err="1"/>
                        <a:t>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8767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 leg leg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did-</a:t>
                      </a:r>
                      <a:r>
                        <a:rPr lang="en-US" dirty="0" err="1"/>
                        <a:t>dil</a:t>
                      </a:r>
                      <a:r>
                        <a:rPr lang="en-US" dirty="0"/>
                        <a:t>-</a:t>
                      </a:r>
                      <a:r>
                        <a:rPr lang="en-US" dirty="0" err="1"/>
                        <a:t>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2387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34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018209-47B5-634F-913B-C1694904E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56" y="100942"/>
            <a:ext cx="8520600" cy="572700"/>
          </a:xfrm>
        </p:spPr>
        <p:txBody>
          <a:bodyPr/>
          <a:lstStyle/>
          <a:p>
            <a:r>
              <a:rPr lang="en-US" dirty="0"/>
              <a:t>Creative Activity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E79DC6-9742-CE43-B7AE-2ABA8F926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0124" y="398653"/>
            <a:ext cx="2981224" cy="3416400"/>
          </a:xfrm>
        </p:spPr>
        <p:txBody>
          <a:bodyPr/>
          <a:lstStyle/>
          <a:p>
            <a:pPr marL="101600" indent="0">
              <a:buNone/>
            </a:pPr>
            <a:r>
              <a:rPr lang="en-US" dirty="0"/>
              <a:t>Can you create your own body percussion beat with your own sounds or rhythm phrase using a grid? Listen to the song while you try out some sounds, then add your idea to the grid (e.g. stomp, clap, click, chest, legs).</a:t>
            </a:r>
          </a:p>
          <a:p>
            <a:pPr marL="101600" indent="0">
              <a:buNone/>
            </a:pPr>
            <a:endParaRPr lang="en-US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xmlns="" id="{19AF933A-986C-BD44-B96F-B37A0A436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29601"/>
              </p:ext>
            </p:extLst>
          </p:nvPr>
        </p:nvGraphicFramePr>
        <p:xfrm>
          <a:off x="325688" y="999325"/>
          <a:ext cx="5624436" cy="252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109">
                  <a:extLst>
                    <a:ext uri="{9D8B030D-6E8A-4147-A177-3AD203B41FA5}">
                      <a16:colId xmlns:a16="http://schemas.microsoft.com/office/drawing/2014/main" xmlns="" val="4230771132"/>
                    </a:ext>
                  </a:extLst>
                </a:gridCol>
                <a:gridCol w="1406109">
                  <a:extLst>
                    <a:ext uri="{9D8B030D-6E8A-4147-A177-3AD203B41FA5}">
                      <a16:colId xmlns:a16="http://schemas.microsoft.com/office/drawing/2014/main" xmlns="" val="155931665"/>
                    </a:ext>
                  </a:extLst>
                </a:gridCol>
                <a:gridCol w="1406109">
                  <a:extLst>
                    <a:ext uri="{9D8B030D-6E8A-4147-A177-3AD203B41FA5}">
                      <a16:colId xmlns:a16="http://schemas.microsoft.com/office/drawing/2014/main" xmlns="" val="1047335943"/>
                    </a:ext>
                  </a:extLst>
                </a:gridCol>
                <a:gridCol w="1406109">
                  <a:extLst>
                    <a:ext uri="{9D8B030D-6E8A-4147-A177-3AD203B41FA5}">
                      <a16:colId xmlns:a16="http://schemas.microsoft.com/office/drawing/2014/main" xmlns="" val="3021720718"/>
                    </a:ext>
                  </a:extLst>
                </a:gridCol>
              </a:tblGrid>
              <a:tr h="6379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Chest 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 leg leg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did-</a:t>
                      </a:r>
                      <a:r>
                        <a:rPr lang="en-US" dirty="0" err="1"/>
                        <a:t>dil</a:t>
                      </a:r>
                      <a:r>
                        <a:rPr lang="en-US" dirty="0"/>
                        <a:t>-</a:t>
                      </a:r>
                      <a:r>
                        <a:rPr lang="en-US" dirty="0" err="1"/>
                        <a:t>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Leg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dee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0579125"/>
                  </a:ext>
                </a:extLst>
              </a:tr>
              <a:tr h="598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1224960"/>
                  </a:ext>
                </a:extLst>
              </a:tr>
              <a:tr h="598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9234125"/>
                  </a:ext>
                </a:extLst>
              </a:tr>
              <a:tr h="598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520766"/>
                  </a:ext>
                </a:extLst>
              </a:tr>
            </a:tbl>
          </a:graphicData>
        </a:graphic>
      </p:graphicFrame>
      <p:sp>
        <p:nvSpPr>
          <p:cNvPr id="8" name="Terminator 7">
            <a:hlinkClick r:id="rId2"/>
            <a:extLst>
              <a:ext uri="{FF2B5EF4-FFF2-40B4-BE49-F238E27FC236}">
                <a16:creationId xmlns:a16="http://schemas.microsoft.com/office/drawing/2014/main" xmlns="" id="{CF782DAC-E46B-BE4E-8ACF-A66668BA1232}"/>
              </a:ext>
            </a:extLst>
          </p:cNvPr>
          <p:cNvSpPr/>
          <p:nvPr/>
        </p:nvSpPr>
        <p:spPr>
          <a:xfrm>
            <a:off x="3654244" y="100942"/>
            <a:ext cx="1828800" cy="595423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Click Here</a:t>
            </a:r>
          </a:p>
        </p:txBody>
      </p:sp>
      <p:sp>
        <p:nvSpPr>
          <p:cNvPr id="9" name="Terminator 8">
            <a:hlinkClick r:id="rId3"/>
            <a:extLst>
              <a:ext uri="{FF2B5EF4-FFF2-40B4-BE49-F238E27FC236}">
                <a16:creationId xmlns:a16="http://schemas.microsoft.com/office/drawing/2014/main" xmlns="" id="{4FACEBF4-90BA-1147-8CCD-94BD67FA05F7}"/>
              </a:ext>
            </a:extLst>
          </p:cNvPr>
          <p:cNvSpPr/>
          <p:nvPr/>
        </p:nvSpPr>
        <p:spPr>
          <a:xfrm>
            <a:off x="3660956" y="3829989"/>
            <a:ext cx="1828800" cy="595423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Haul Away Joe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2574645E-033A-D843-B878-1B0DD112C525}"/>
              </a:ext>
            </a:extLst>
          </p:cNvPr>
          <p:cNvCxnSpPr>
            <a:cxnSpLocks/>
          </p:cNvCxnSpPr>
          <p:nvPr/>
        </p:nvCxnSpPr>
        <p:spPr>
          <a:xfrm>
            <a:off x="2957152" y="398653"/>
            <a:ext cx="616689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30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113EF-B223-3746-A06F-13D7282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Music – Rhythm notation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8F8D28-1859-A54E-939B-29C8EFCA23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endParaRPr lang="en-US" dirty="0"/>
          </a:p>
          <a:p>
            <a:pPr marL="101600" indent="0">
              <a:buNone/>
            </a:pPr>
            <a:endParaRPr lang="en-US" dirty="0"/>
          </a:p>
          <a:p>
            <a:pPr marL="101600" indent="0">
              <a:buNone/>
            </a:pPr>
            <a:endParaRPr lang="en-US" dirty="0"/>
          </a:p>
        </p:txBody>
      </p:sp>
      <p:sp>
        <p:nvSpPr>
          <p:cNvPr id="4" name="Terminator 3">
            <a:hlinkClick r:id="rId2"/>
            <a:extLst>
              <a:ext uri="{FF2B5EF4-FFF2-40B4-BE49-F238E27FC236}">
                <a16:creationId xmlns:a16="http://schemas.microsoft.com/office/drawing/2014/main" xmlns="" id="{0C420B0F-CB71-0347-A4AF-E27F30043BC2}"/>
              </a:ext>
            </a:extLst>
          </p:cNvPr>
          <p:cNvSpPr/>
          <p:nvPr/>
        </p:nvSpPr>
        <p:spPr>
          <a:xfrm>
            <a:off x="3657600" y="1152475"/>
            <a:ext cx="1828800" cy="595423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Click Here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D07D274-C1A0-594E-B8C1-BDBDAF0B6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23069"/>
              </p:ext>
            </p:extLst>
          </p:nvPr>
        </p:nvGraphicFramePr>
        <p:xfrm>
          <a:off x="1424762" y="1946633"/>
          <a:ext cx="6262578" cy="255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289">
                  <a:extLst>
                    <a:ext uri="{9D8B030D-6E8A-4147-A177-3AD203B41FA5}">
                      <a16:colId xmlns:a16="http://schemas.microsoft.com/office/drawing/2014/main" xmlns="" val="2291024750"/>
                    </a:ext>
                  </a:extLst>
                </a:gridCol>
                <a:gridCol w="3131289">
                  <a:extLst>
                    <a:ext uri="{9D8B030D-6E8A-4147-A177-3AD203B41FA5}">
                      <a16:colId xmlns:a16="http://schemas.microsoft.com/office/drawing/2014/main" xmlns="" val="2728613457"/>
                    </a:ext>
                  </a:extLst>
                </a:gridCol>
              </a:tblGrid>
              <a:tr h="638802">
                <a:tc>
                  <a:txBody>
                    <a:bodyPr/>
                    <a:lstStyle/>
                    <a:p>
                      <a:r>
                        <a:rPr lang="en-US" dirty="0"/>
                        <a:t>Whole note – Semibreve 4 beats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9175559"/>
                  </a:ext>
                </a:extLst>
              </a:tr>
              <a:tr h="638802">
                <a:tc>
                  <a:txBody>
                    <a:bodyPr/>
                    <a:lstStyle/>
                    <a:p>
                      <a:r>
                        <a:rPr lang="en-US" dirty="0"/>
                        <a:t>Half note – Minim 2 beats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16236736"/>
                  </a:ext>
                </a:extLst>
              </a:tr>
              <a:tr h="638802">
                <a:tc>
                  <a:txBody>
                    <a:bodyPr/>
                    <a:lstStyle/>
                    <a:p>
                      <a:r>
                        <a:rPr lang="en-US" dirty="0"/>
                        <a:t>Quarter note – Crotchet 1 beat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38538378"/>
                  </a:ext>
                </a:extLst>
              </a:tr>
              <a:tr h="638802">
                <a:tc>
                  <a:txBody>
                    <a:bodyPr/>
                    <a:lstStyle/>
                    <a:p>
                      <a:r>
                        <a:rPr lang="en-US" dirty="0"/>
                        <a:t>Eight note – Quaver ½ beat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4091790"/>
                  </a:ext>
                </a:extLst>
              </a:tr>
            </a:tbl>
          </a:graphicData>
        </a:graphic>
      </p:graphicFrame>
      <p:pic>
        <p:nvPicPr>
          <p:cNvPr id="16" name="Picture 15" descr="See the source image">
            <a:extLst>
              <a:ext uri="{FF2B5EF4-FFF2-40B4-BE49-F238E27FC236}">
                <a16:creationId xmlns:a16="http://schemas.microsoft.com/office/drawing/2014/main" xmlns="" id="{520D5302-C728-2044-9949-6F5808ACA39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3" t="12859" r="13102" b="28066"/>
          <a:stretch/>
        </p:blipFill>
        <p:spPr bwMode="auto">
          <a:xfrm>
            <a:off x="4688958" y="2027102"/>
            <a:ext cx="2900695" cy="23942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See the source image">
            <a:extLst>
              <a:ext uri="{FF2B5EF4-FFF2-40B4-BE49-F238E27FC236}">
                <a16:creationId xmlns:a16="http://schemas.microsoft.com/office/drawing/2014/main" xmlns="" id="{10CDD4DA-04C9-8848-8F9F-A8217DEA55B3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8" t="13418" r="83543" b="78010"/>
          <a:stretch/>
        </p:blipFill>
        <p:spPr bwMode="auto">
          <a:xfrm>
            <a:off x="2759591" y="2223900"/>
            <a:ext cx="196850" cy="292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See the source image">
            <a:extLst>
              <a:ext uri="{FF2B5EF4-FFF2-40B4-BE49-F238E27FC236}">
                <a16:creationId xmlns:a16="http://schemas.microsoft.com/office/drawing/2014/main" xmlns="" id="{B2806164-757E-F147-89C8-CCD21F736AA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8" t="35967" r="83438" b="52293"/>
          <a:stretch/>
        </p:blipFill>
        <p:spPr bwMode="auto">
          <a:xfrm>
            <a:off x="2736332" y="2822857"/>
            <a:ext cx="228600" cy="400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See the source image">
            <a:extLst>
              <a:ext uri="{FF2B5EF4-FFF2-40B4-BE49-F238E27FC236}">
                <a16:creationId xmlns:a16="http://schemas.microsoft.com/office/drawing/2014/main" xmlns="" id="{03044A80-09D8-AF45-AAB5-18794EC22476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3" t="48639" r="83438" b="40738"/>
          <a:stretch/>
        </p:blipFill>
        <p:spPr bwMode="auto">
          <a:xfrm>
            <a:off x="2740541" y="3500424"/>
            <a:ext cx="234950" cy="361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See the source image">
            <a:extLst>
              <a:ext uri="{FF2B5EF4-FFF2-40B4-BE49-F238E27FC236}">
                <a16:creationId xmlns:a16="http://schemas.microsoft.com/office/drawing/2014/main" xmlns="" id="{864D0655-D00A-1649-BF47-CF4DE0D10E6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8" t="60566" r="83543" b="27320"/>
          <a:stretch/>
        </p:blipFill>
        <p:spPr bwMode="auto">
          <a:xfrm>
            <a:off x="2746891" y="4076902"/>
            <a:ext cx="222250" cy="412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4" name="Picture 18" descr="See the source image">
            <a:extLst>
              <a:ext uri="{FF2B5EF4-FFF2-40B4-BE49-F238E27FC236}">
                <a16:creationId xmlns:a16="http://schemas.microsoft.com/office/drawing/2014/main" xmlns="" id="{DF1BCD0C-EE11-C74E-B3C7-4A592636339D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8" t="13419" r="83543" b="78011"/>
          <a:stretch>
            <a:fillRect/>
          </a:stretch>
        </p:blipFill>
        <p:spPr bwMode="auto">
          <a:xfrm>
            <a:off x="0" y="0"/>
            <a:ext cx="1905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17" descr="See the source image">
            <a:extLst>
              <a:ext uri="{FF2B5EF4-FFF2-40B4-BE49-F238E27FC236}">
                <a16:creationId xmlns:a16="http://schemas.microsoft.com/office/drawing/2014/main" xmlns="" id="{4C170B45-9DE6-B647-B031-4E0A93FEEC9C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2" t="12859" r="13103" b="28065"/>
          <a:stretch>
            <a:fillRect/>
          </a:stretch>
        </p:blipFill>
        <p:spPr bwMode="auto">
          <a:xfrm>
            <a:off x="0" y="0"/>
            <a:ext cx="22225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9" descr="See the source image">
            <a:extLst>
              <a:ext uri="{FF2B5EF4-FFF2-40B4-BE49-F238E27FC236}">
                <a16:creationId xmlns:a16="http://schemas.microsoft.com/office/drawing/2014/main" xmlns="" id="{36334A67-2992-7648-BCC3-14494EBDFDE0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8" t="35966" r="83438" b="52293"/>
          <a:stretch>
            <a:fillRect/>
          </a:stretch>
        </p:blipFill>
        <p:spPr bwMode="auto">
          <a:xfrm>
            <a:off x="0" y="0"/>
            <a:ext cx="2286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0" descr="See the source image">
            <a:extLst>
              <a:ext uri="{FF2B5EF4-FFF2-40B4-BE49-F238E27FC236}">
                <a16:creationId xmlns:a16="http://schemas.microsoft.com/office/drawing/2014/main" xmlns="" id="{56EAE753-26C8-AD4C-9914-00DD1570E01B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3" t="48639" r="83438" b="40738"/>
          <a:stretch>
            <a:fillRect/>
          </a:stretch>
        </p:blipFill>
        <p:spPr bwMode="auto">
          <a:xfrm>
            <a:off x="0" y="180975"/>
            <a:ext cx="23495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67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36A09-0AA3-334F-8F99-21D21CDA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Topic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3C50D0-68D2-0046-A390-9016E7015F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>
              <a:buNone/>
            </a:pPr>
            <a:r>
              <a:rPr lang="en-US" dirty="0"/>
              <a:t>Find out why sailors sang Sea Shanties</a:t>
            </a:r>
          </a:p>
          <a:p>
            <a:pPr marL="101600" indent="0">
              <a:buNone/>
            </a:pPr>
            <a:endParaRPr lang="en-US" dirty="0"/>
          </a:p>
          <a:p>
            <a:pPr marL="101600" indent="0">
              <a:buNone/>
            </a:pPr>
            <a:r>
              <a:rPr lang="en-US" dirty="0"/>
              <a:t>1 What were the 3 main types of Shanty?</a:t>
            </a:r>
          </a:p>
          <a:p>
            <a:pPr marL="101600" indent="0">
              <a:buNone/>
            </a:pPr>
            <a:r>
              <a:rPr lang="en-US" dirty="0"/>
              <a:t>2 What is the name of the singer who leads the </a:t>
            </a:r>
            <a:r>
              <a:rPr lang="en-US" b="1" dirty="0"/>
              <a:t>CALL</a:t>
            </a:r>
            <a:r>
              <a:rPr lang="en-US" dirty="0"/>
              <a:t> in a shanty?</a:t>
            </a:r>
          </a:p>
          <a:p>
            <a:pPr marL="101600" indent="0">
              <a:buNone/>
            </a:pPr>
            <a:r>
              <a:rPr lang="en-US" dirty="0"/>
              <a:t>3 What type of ship is this?</a:t>
            </a:r>
          </a:p>
        </p:txBody>
      </p:sp>
      <p:sp>
        <p:nvSpPr>
          <p:cNvPr id="4" name="Terminator 3">
            <a:hlinkClick r:id="rId2"/>
            <a:extLst>
              <a:ext uri="{FF2B5EF4-FFF2-40B4-BE49-F238E27FC236}">
                <a16:creationId xmlns:a16="http://schemas.microsoft.com/office/drawing/2014/main" xmlns="" id="{1321A137-3EF9-4A46-8322-7FBE941DFBD7}"/>
              </a:ext>
            </a:extLst>
          </p:cNvPr>
          <p:cNvSpPr/>
          <p:nvPr/>
        </p:nvSpPr>
        <p:spPr>
          <a:xfrm>
            <a:off x="5869171" y="1152475"/>
            <a:ext cx="1828800" cy="595423"/>
          </a:xfrm>
          <a:prstGeom prst="flowChartTerminator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Click Here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F1287B16-E7D4-7E4A-9883-9710E2ACE891}"/>
              </a:ext>
            </a:extLst>
          </p:cNvPr>
          <p:cNvCxnSpPr>
            <a:cxnSpLocks/>
          </p:cNvCxnSpPr>
          <p:nvPr/>
        </p:nvCxnSpPr>
        <p:spPr>
          <a:xfrm>
            <a:off x="4998603" y="1440644"/>
            <a:ext cx="616689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3 reasons why we use Clipper ship &quot;Noach&quot; as an inspiration for the  prototype500. | EcoClipper.org">
            <a:extLst>
              <a:ext uri="{FF2B5EF4-FFF2-40B4-BE49-F238E27FC236}">
                <a16:creationId xmlns:a16="http://schemas.microsoft.com/office/drawing/2014/main" xmlns="" id="{F3F3C85A-46FA-724E-8E82-B2E171FBF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362" y="2825481"/>
            <a:ext cx="3105860" cy="210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578518"/>
      </p:ext>
    </p:extLst>
  </p:cSld>
  <p:clrMapOvr>
    <a:masterClrMapping/>
  </p:clrMapOvr>
</p:sld>
</file>

<file path=ppt/theme/theme1.xml><?xml version="1.0" encoding="utf-8"?>
<a:theme xmlns:a="http://schemas.openxmlformats.org/drawingml/2006/main" name="Southampton Music Hub Slid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345</Words>
  <Application>Microsoft Office PowerPoint</Application>
  <PresentationFormat>On-screen Show (16:9)</PresentationFormat>
  <Paragraphs>78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Lato Black</vt:lpstr>
      <vt:lpstr>Lato</vt:lpstr>
      <vt:lpstr>Southampton Music Hub Slides</vt:lpstr>
      <vt:lpstr>Elements of Music  World Tour </vt:lpstr>
      <vt:lpstr>Music of the Week – Sea Shanties  Haul Away Joe Performed by The Longest Johns </vt:lpstr>
      <vt:lpstr>Warm up – A Pirate You Shall Be</vt:lpstr>
      <vt:lpstr>Practical Activity – Body Percussion</vt:lpstr>
      <vt:lpstr>Creative Activity  </vt:lpstr>
      <vt:lpstr>Reading Music – Rhythm notation</vt:lpstr>
      <vt:lpstr>Research Topic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Music –  World Tour</dc:title>
  <dc:creator>L Mayes</dc:creator>
  <cp:lastModifiedBy>L Mayes</cp:lastModifiedBy>
  <cp:revision>22</cp:revision>
  <dcterms:modified xsi:type="dcterms:W3CDTF">2021-02-14T19:26:07Z</dcterms:modified>
</cp:coreProperties>
</file>